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Fira Sans Black"/>
      <p:bold r:id="rId34"/>
      <p:boldItalic r:id="rId35"/>
    </p:embeddedFont>
    <p:embeddedFont>
      <p:font typeface="Fira Sans ExtraBold"/>
      <p:bold r:id="rId36"/>
      <p:boldItalic r:id="rId37"/>
    </p:embeddedFont>
    <p:embeddedFont>
      <p:font typeface="Fira Sans SemiBold"/>
      <p:regular r:id="rId38"/>
      <p:bold r:id="rId39"/>
      <p:italic r:id="rId40"/>
      <p:boldItalic r:id="rId41"/>
    </p:embeddedFont>
    <p:embeddedFont>
      <p:font typeface="Fira Sans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SemiBold-italic.fntdata"/><Relationship Id="rId42" Type="http://schemas.openxmlformats.org/officeDocument/2006/relationships/font" Target="fonts/FiraSans-regular.fntdata"/><Relationship Id="rId41" Type="http://schemas.openxmlformats.org/officeDocument/2006/relationships/font" Target="fonts/FiraSansSemiBold-boldItalic.fntdata"/><Relationship Id="rId44" Type="http://schemas.openxmlformats.org/officeDocument/2006/relationships/font" Target="fonts/FiraSans-italic.fntdata"/><Relationship Id="rId43" Type="http://schemas.openxmlformats.org/officeDocument/2006/relationships/font" Target="fonts/FiraSans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Fira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FiraSansBlack-boldItalic.fntdata"/><Relationship Id="rId34" Type="http://schemas.openxmlformats.org/officeDocument/2006/relationships/font" Target="fonts/FiraSansBlack-bold.fntdata"/><Relationship Id="rId37" Type="http://schemas.openxmlformats.org/officeDocument/2006/relationships/font" Target="fonts/FiraSansExtraBold-boldItalic.fntdata"/><Relationship Id="rId36" Type="http://schemas.openxmlformats.org/officeDocument/2006/relationships/font" Target="fonts/FiraSansExtraBold-bold.fntdata"/><Relationship Id="rId39" Type="http://schemas.openxmlformats.org/officeDocument/2006/relationships/font" Target="fonts/FiraSansSemiBold-bold.fntdata"/><Relationship Id="rId38" Type="http://schemas.openxmlformats.org/officeDocument/2006/relationships/font" Target="fonts/FiraSansSemiBo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647700e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647700e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647700ea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647700ea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647700ea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647700ea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647700ea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647700ea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647700eab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647700eab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647700ea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647700ea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647700ea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647700ea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647700ea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647700ea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647700ea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647700ea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647700ea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647700ea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647700ea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2647700ea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647700ea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647700e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647700ea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2647700ea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647700eab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2647700eab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647700eab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647700eab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647700ea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647700ea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647700ea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647700ea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647700ea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647700ea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eec0012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0eec0012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7c37478b0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7c37478b0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0eec00124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0eec00124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647700ea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647700e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647700ea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647700ea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Mentioning IoT definition, history of iot and why is iot required in a sentence. Also how the cloud is related to IoT (because of the picture).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647700e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647700e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647700ea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647700ea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647700ea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647700ea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647700ea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647700ea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647700ea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647700ea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339575" y="1621475"/>
            <a:ext cx="4756200" cy="126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39575" y="2935050"/>
            <a:ext cx="4756200" cy="56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zipitwireless.com/blog/smart-farming-how-iot-is-transforming-agriculture-examples" TargetMode="External"/><Relationship Id="rId4" Type="http://schemas.openxmlformats.org/officeDocument/2006/relationships/hyperlink" Target="https://www.zipitwireless.com/blog/10-of-the-best-examples-of-iot-in-healthcare" TargetMode="External"/><Relationship Id="rId5" Type="http://schemas.openxmlformats.org/officeDocument/2006/relationships/hyperlink" Target="https://www.zipitwireless.com/blog/3-great-examples-of-iot-in-manufacturing" TargetMode="External"/><Relationship Id="rId6" Type="http://schemas.openxmlformats.org/officeDocument/2006/relationships/hyperlink" Target="https://www.zipitwireless.com/blog/iot-smart-city-technology-an-introductory-guide" TargetMode="External"/><Relationship Id="rId7" Type="http://schemas.openxmlformats.org/officeDocument/2006/relationships/hyperlink" Target="https://www.zipitwireless.com/blog/product-managers-guide-to-iot-fleet-managemen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ATxTg0OGX5_XZV1FcfRFIb-eSYl_G7vo/view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hyperlink" Target="https://demo.thingsboard.io/" TargetMode="External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hyperlink" Target="https://en.wikipedia.org/wiki/Internet_of_things" TargetMode="External"/><Relationship Id="rId11" Type="http://schemas.openxmlformats.org/officeDocument/2006/relationships/hyperlink" Target="https://www.geeksforgeeks.org/characteristics-of-internet-of-things/" TargetMode="External"/><Relationship Id="rId22" Type="http://schemas.openxmlformats.org/officeDocument/2006/relationships/hyperlink" Target="https://www.avsystem.com/blog/iot-protocols-and-standards/" TargetMode="External"/><Relationship Id="rId10" Type="http://schemas.openxmlformats.org/officeDocument/2006/relationships/hyperlink" Target="https://www.youtube.com/watch?v=v2kV6pgJxuo" TargetMode="External"/><Relationship Id="rId21" Type="http://schemas.openxmlformats.org/officeDocument/2006/relationships/hyperlink" Target="https://www.nabto.com/guide-iot-protocols-standards/" TargetMode="External"/><Relationship Id="rId13" Type="http://schemas.openxmlformats.org/officeDocument/2006/relationships/hyperlink" Target="http://www.tutorialspoint.com/what-are-the-characteristics-of-internet-of-things-iot" TargetMode="External"/><Relationship Id="rId12" Type="http://schemas.openxmlformats.org/officeDocument/2006/relationships/hyperlink" Target="https://www.oracle.com/in/internet-of-things/what-is-iot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hivemq.com/blog/mqtt-essentials-part-5-mqtt-topics-best-practices/" TargetMode="External"/><Relationship Id="rId4" Type="http://schemas.openxmlformats.org/officeDocument/2006/relationships/hyperlink" Target="https://www.catchpoint.com/network-admin-guide/mqtt-broker" TargetMode="External"/><Relationship Id="rId9" Type="http://schemas.openxmlformats.org/officeDocument/2006/relationships/hyperlink" Target="https://www.youtube.com/watch?v=v2kV6pgJxuo" TargetMode="External"/><Relationship Id="rId15" Type="http://schemas.openxmlformats.org/officeDocument/2006/relationships/hyperlink" Target="https://www.scaler.com/topics/components-of-iot/" TargetMode="External"/><Relationship Id="rId14" Type="http://schemas.openxmlformats.org/officeDocument/2006/relationships/hyperlink" Target="https://thingsboard.io/" TargetMode="External"/><Relationship Id="rId17" Type="http://schemas.openxmlformats.org/officeDocument/2006/relationships/hyperlink" Target="https://www.zipitwireless.com/blog/what-are-iot-sensors-types-uses-and-example" TargetMode="External"/><Relationship Id="rId16" Type="http://schemas.openxmlformats.org/officeDocument/2006/relationships/hyperlink" Target="https://www.leverege.com/iot-ebook/how-iot-systems-work#:~:text=However%2C%20all%20complete%20IoT%20systems,processing%2C%20and%20a%20user%20interface" TargetMode="External"/><Relationship Id="rId5" Type="http://schemas.openxmlformats.org/officeDocument/2006/relationships/hyperlink" Target="https://www.emqx.com/en/blog/how-to-use-mqtt-in-python" TargetMode="External"/><Relationship Id="rId19" Type="http://schemas.openxmlformats.org/officeDocument/2006/relationships/hyperlink" Target="https://www.wallarm.com/what/coap-protocol-definition" TargetMode="External"/><Relationship Id="rId6" Type="http://schemas.openxmlformats.org/officeDocument/2006/relationships/hyperlink" Target="http://www.steves-internet-guide.com/mqtt-works/" TargetMode="External"/><Relationship Id="rId18" Type="http://schemas.openxmlformats.org/officeDocument/2006/relationships/hyperlink" Target="https://www.geeksforgeeks.org/iot-and-cloud-computing/" TargetMode="External"/><Relationship Id="rId7" Type="http://schemas.openxmlformats.org/officeDocument/2006/relationships/hyperlink" Target="https://www.avsystem.com/blog/lightweight-m2m-lwm2m-overview/" TargetMode="External"/><Relationship Id="rId8" Type="http://schemas.openxmlformats.org/officeDocument/2006/relationships/hyperlink" Target="https://data-flair.training/blogs/how-iot-works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39575" y="1454850"/>
            <a:ext cx="4756200" cy="12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Fira Sans"/>
                <a:ea typeface="Fira Sans"/>
                <a:cs typeface="Fira Sans"/>
                <a:sym typeface="Fira Sans"/>
              </a:rPr>
              <a:t>Internet of Things</a:t>
            </a:r>
            <a:endParaRPr sz="4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39575" y="2716050"/>
            <a:ext cx="47562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72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 technology-enabled network of all networks</a:t>
            </a:r>
            <a:endParaRPr sz="1572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24696" r="22724" t="0"/>
          <a:stretch/>
        </p:blipFill>
        <p:spPr>
          <a:xfrm>
            <a:off x="5095775" y="0"/>
            <a:ext cx="40517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85175" y="3913525"/>
            <a:ext cx="4151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Swamini Shirsat (2103138)</a:t>
            </a:r>
            <a:endParaRPr sz="1300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Pranathi Ponnekanti (2103125)</a:t>
            </a:r>
            <a:endParaRPr sz="1300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Arya Gawde (2103115)</a:t>
            </a:r>
            <a:endParaRPr sz="1300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Ananya Alekar (2103108)</a:t>
            </a:r>
            <a:endParaRPr sz="1300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/>
        </p:nvSpPr>
        <p:spPr>
          <a:xfrm>
            <a:off x="370175" y="198375"/>
            <a:ext cx="7955700" cy="4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ED440D"/>
                </a:solidFill>
                <a:latin typeface="Fira Sans"/>
                <a:ea typeface="Fira Sans"/>
                <a:cs typeface="Fira Sans"/>
                <a:sym typeface="Fira Sans"/>
              </a:rPr>
              <a:t>Cloud - Connectivity</a:t>
            </a:r>
            <a:endParaRPr b="1" sz="26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Data collected from different devices gets stored in the cloud.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Cloud is responsible for handling data at high speeds even for a large number of devices, managing data and analyzing it continuously (24/7) over the internet. </a:t>
            </a:r>
            <a:endParaRPr sz="1800">
              <a:solidFill>
                <a:srgbClr val="27323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Font typeface="Fira Sans"/>
              <a:buChar char="●"/>
            </a:pPr>
            <a:r>
              <a:rPr lang="en" sz="1800">
                <a:solidFill>
                  <a:srgbClr val="273239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Cloud architecture must be well defined.</a:t>
            </a:r>
            <a:endParaRPr sz="1800">
              <a:solidFill>
                <a:srgbClr val="27323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7323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highlight>
                  <a:srgbClr val="FFFFFF"/>
                </a:highlight>
              </a:rPr>
              <a:t>  </a:t>
            </a:r>
            <a:endParaRPr sz="2300">
              <a:solidFill>
                <a:srgbClr val="38761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73239"/>
              </a:solidFill>
              <a:highlight>
                <a:srgbClr val="FFFFFF"/>
              </a:highlight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3508500" y="3384700"/>
            <a:ext cx="2127000" cy="40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3585125" y="3076725"/>
            <a:ext cx="186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A703D"/>
              </a:solidFill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5840900" y="3222725"/>
            <a:ext cx="313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8761D"/>
                </a:solidFill>
                <a:latin typeface="Fira Sans"/>
                <a:ea typeface="Fira Sans"/>
                <a:cs typeface="Fira Sans"/>
                <a:sym typeface="Fira Sans"/>
              </a:rPr>
              <a:t>Proper functioning of IoT</a:t>
            </a:r>
            <a:endParaRPr sz="2100">
              <a:solidFill>
                <a:srgbClr val="38761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380400" y="4329550"/>
            <a:ext cx="6196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38761D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3585125" y="4155675"/>
            <a:ext cx="20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5799975" y="4360225"/>
            <a:ext cx="33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3469625" y="2984500"/>
            <a:ext cx="2064600" cy="400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 txBox="1"/>
          <p:nvPr/>
        </p:nvSpPr>
        <p:spPr>
          <a:xfrm>
            <a:off x="3619325" y="2976850"/>
            <a:ext cx="179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Cloud Computing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4331706" y="3286525"/>
            <a:ext cx="1274000" cy="1360000"/>
          </a:xfrm>
          <a:custGeom>
            <a:rect b="b" l="l" r="r" t="t"/>
            <a:pathLst>
              <a:path extrusionOk="0" h="54400" w="50960">
                <a:moveTo>
                  <a:pt x="650" y="0"/>
                </a:moveTo>
                <a:cubicBezTo>
                  <a:pt x="5042" y="2196"/>
                  <a:pt x="-722" y="9910"/>
                  <a:pt x="241" y="14725"/>
                </a:cubicBezTo>
                <a:cubicBezTo>
                  <a:pt x="1214" y="19591"/>
                  <a:pt x="8593" y="20215"/>
                  <a:pt x="12103" y="23723"/>
                </a:cubicBezTo>
                <a:cubicBezTo>
                  <a:pt x="16076" y="27693"/>
                  <a:pt x="11012" y="35583"/>
                  <a:pt x="13739" y="40493"/>
                </a:cubicBezTo>
                <a:cubicBezTo>
                  <a:pt x="15460" y="43592"/>
                  <a:pt x="20719" y="42457"/>
                  <a:pt x="23555" y="44584"/>
                </a:cubicBezTo>
                <a:cubicBezTo>
                  <a:pt x="24694" y="45438"/>
                  <a:pt x="23416" y="48272"/>
                  <a:pt x="24782" y="48674"/>
                </a:cubicBezTo>
                <a:cubicBezTo>
                  <a:pt x="30170" y="50259"/>
                  <a:pt x="36224" y="48534"/>
                  <a:pt x="41552" y="50310"/>
                </a:cubicBezTo>
                <a:cubicBezTo>
                  <a:pt x="44796" y="51391"/>
                  <a:pt x="47540" y="54400"/>
                  <a:pt x="50960" y="5440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Google Shape;222;p23"/>
          <p:cNvSpPr txBox="1"/>
          <p:nvPr/>
        </p:nvSpPr>
        <p:spPr>
          <a:xfrm>
            <a:off x="5728400" y="4421575"/>
            <a:ext cx="212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CATALYST</a:t>
            </a:r>
            <a:endParaRPr b="1" sz="160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742575" y="3286525"/>
            <a:ext cx="266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38761D"/>
                </a:solidFill>
                <a:latin typeface="Fira Sans"/>
                <a:ea typeface="Fira Sans"/>
                <a:cs typeface="Fira Sans"/>
                <a:sym typeface="Fira Sans"/>
              </a:rPr>
              <a:t>Internet of Things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/>
        </p:nvSpPr>
        <p:spPr>
          <a:xfrm>
            <a:off x="166350" y="171700"/>
            <a:ext cx="82383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IBM divides Cloud computing into</a:t>
            </a:r>
            <a:r>
              <a:rPr b="1"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en" sz="190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r>
              <a:rPr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different categories</a:t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339500" y="1998100"/>
            <a:ext cx="2208600" cy="1319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932600" y="2396050"/>
            <a:ext cx="141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8761D"/>
                </a:solidFill>
                <a:latin typeface="Fira Sans"/>
                <a:ea typeface="Fira Sans"/>
                <a:cs typeface="Fira Sans"/>
                <a:sym typeface="Fira Sans"/>
              </a:rPr>
              <a:t>Cloud</a:t>
            </a:r>
            <a:endParaRPr b="1" sz="2200">
              <a:solidFill>
                <a:srgbClr val="38761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" name="Google Shape;231;p24"/>
          <p:cNvSpPr/>
          <p:nvPr/>
        </p:nvSpPr>
        <p:spPr>
          <a:xfrm rot="-1475658">
            <a:off x="2500960" y="1517518"/>
            <a:ext cx="2024794" cy="2147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599"/>
              </a:solidFill>
            </a:endParaRPr>
          </a:p>
        </p:txBody>
      </p:sp>
      <p:sp>
        <p:nvSpPr>
          <p:cNvPr id="232" name="Google Shape;232;p24"/>
          <p:cNvSpPr/>
          <p:nvPr/>
        </p:nvSpPr>
        <p:spPr>
          <a:xfrm rot="-1064700">
            <a:off x="2659687" y="1877795"/>
            <a:ext cx="2024732" cy="21479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 rot="-369499">
            <a:off x="2836341" y="2633091"/>
            <a:ext cx="2024684" cy="2148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 rot="-611867">
            <a:off x="2785094" y="2249896"/>
            <a:ext cx="2024888" cy="21490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 rot="-3056">
            <a:off x="2836332" y="3031386"/>
            <a:ext cx="2024701" cy="21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 rot="638337">
            <a:off x="2785197" y="3432129"/>
            <a:ext cx="2024705" cy="2148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4613800" y="822150"/>
            <a:ext cx="21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4613800" y="927850"/>
            <a:ext cx="447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Platform as a service ( PaaS) </a:t>
            </a:r>
            <a:endParaRPr b="1" sz="1700">
              <a:solidFill>
                <a:srgbClr val="FA703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4736525" y="1425850"/>
            <a:ext cx="358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Software as a service ( SaaS) </a:t>
            </a:r>
            <a:endParaRPr b="1" sz="1700">
              <a:solidFill>
                <a:srgbClr val="FA703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4866725" y="1925250"/>
            <a:ext cx="346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Infrastructure as a service ( IaaS)</a:t>
            </a:r>
            <a:r>
              <a:rPr b="1" lang="en" sz="1700">
                <a:solidFill>
                  <a:srgbClr val="6AA84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b="1" sz="1700">
              <a:solidFill>
                <a:srgbClr val="6AA84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5000300" y="2442100"/>
            <a:ext cx="231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Public Cloud</a:t>
            </a:r>
            <a:endParaRPr sz="1500">
              <a:solidFill>
                <a:srgbClr val="FA703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5000300" y="2922650"/>
            <a:ext cx="231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Private Cloud</a:t>
            </a:r>
            <a:endParaRPr sz="1500">
              <a:solidFill>
                <a:srgbClr val="FA703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5000300" y="3403200"/>
            <a:ext cx="199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Hybrid Cloud</a:t>
            </a:r>
            <a:endParaRPr sz="1500">
              <a:solidFill>
                <a:srgbClr val="FA703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/>
        </p:nvSpPr>
        <p:spPr>
          <a:xfrm>
            <a:off x="251550" y="760775"/>
            <a:ext cx="86409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ED440D"/>
                </a:solidFill>
                <a:latin typeface="Fira Sans"/>
                <a:ea typeface="Fira Sans"/>
                <a:cs typeface="Fira Sans"/>
                <a:sym typeface="Fira Sans"/>
              </a:rPr>
              <a:t>Data Processing &amp; Analytics</a:t>
            </a:r>
            <a:endParaRPr b="1" sz="26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</a:pPr>
            <a:r>
              <a:rPr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 data is sent through the gateway</a:t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to the cloud and it gets processed here.</a:t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</a:pPr>
            <a:r>
              <a:rPr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Then the analog information is converted </a:t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to usable data using various algorithms. </a:t>
            </a:r>
            <a:endParaRPr sz="2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Coming to analytics, analysis of the raw </a:t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data for further processing is a </a:t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prerequisite for the monitoring and </a:t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enhancement of Internet of Things</a:t>
            </a:r>
            <a:r>
              <a:rPr lang="en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925" y="1544075"/>
            <a:ext cx="2955225" cy="21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/>
        </p:nvSpPr>
        <p:spPr>
          <a:xfrm>
            <a:off x="421300" y="229050"/>
            <a:ext cx="78534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ED440D"/>
                </a:solidFill>
                <a:latin typeface="Fira Sans"/>
                <a:ea typeface="Fira Sans"/>
                <a:cs typeface="Fira Sans"/>
                <a:sym typeface="Fira Sans"/>
              </a:rPr>
              <a:t>User Interface</a:t>
            </a:r>
            <a:endParaRPr b="1" sz="26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</a:pPr>
            <a:r>
              <a:rPr lang="en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Also referred to as UI </a:t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●"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 data after being processed in the analytics section needs an interface where it can be displayed.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It allows users to edit and manipulate the data.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50" y="2294625"/>
            <a:ext cx="2303800" cy="2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825" y="2294625"/>
            <a:ext cx="4008551" cy="27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/>
        </p:nvSpPr>
        <p:spPr>
          <a:xfrm>
            <a:off x="488575" y="397525"/>
            <a:ext cx="437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Here’s How </a:t>
            </a:r>
            <a:r>
              <a:rPr b="1" lang="en" sz="280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IoT</a:t>
            </a: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 Data Collection Works</a:t>
            </a:r>
            <a:endParaRPr b="1" sz="2450">
              <a:solidFill>
                <a:srgbClr val="333333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488575" y="1699750"/>
            <a:ext cx="43740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D440D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IoT 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data collection involves the use of sensors </a:t>
            </a:r>
            <a:r>
              <a:rPr b="1" lang="en" sz="1600">
                <a:solidFill>
                  <a:srgbClr val="333333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to track the 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IoT network by </a:t>
            </a:r>
            <a:r>
              <a:rPr b="1" lang="en" sz="1600">
                <a:solidFill>
                  <a:srgbClr val="333333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collecting and transmitting real-time data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 that is stored and retrieved at any moment in time.</a:t>
            </a:r>
            <a:endParaRPr b="1" sz="1600">
              <a:solidFill>
                <a:srgbClr val="2994E7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5348025" y="397525"/>
            <a:ext cx="351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IoT Data Collection Technologies and Processes</a:t>
            </a:r>
            <a:endParaRPr b="1" sz="1700">
              <a:solidFill>
                <a:srgbClr val="FA703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522325" y="3430750"/>
            <a:ext cx="430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2994E7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Several layers interplay to make the IoT data collection process work!</a:t>
            </a:r>
            <a:endParaRPr sz="1600"/>
          </a:p>
        </p:txBody>
      </p:sp>
      <p:sp>
        <p:nvSpPr>
          <p:cNvPr id="265" name="Google Shape;265;p27"/>
          <p:cNvSpPr/>
          <p:nvPr/>
        </p:nvSpPr>
        <p:spPr>
          <a:xfrm rot="-5400000">
            <a:off x="6892297" y="309177"/>
            <a:ext cx="571200" cy="2529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 rot="-5400000">
            <a:off x="5883235" y="1223427"/>
            <a:ext cx="571200" cy="700800"/>
          </a:xfrm>
          <a:prstGeom prst="roundRect">
            <a:avLst>
              <a:gd fmla="val 50000" name="adj"/>
            </a:avLst>
          </a:prstGeom>
          <a:solidFill>
            <a:srgbClr val="5EE4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 rot="-5400000">
            <a:off x="6892297" y="999164"/>
            <a:ext cx="571200" cy="2529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 rot="-5400000">
            <a:off x="5883235" y="1913414"/>
            <a:ext cx="571200" cy="700800"/>
          </a:xfrm>
          <a:prstGeom prst="roundRect">
            <a:avLst>
              <a:gd fmla="val 50000" name="adj"/>
            </a:avLst>
          </a:prstGeom>
          <a:solidFill>
            <a:srgbClr val="5EE4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 rot="-5400000">
            <a:off x="6892297" y="1689151"/>
            <a:ext cx="571200" cy="2529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 rot="-5400000">
            <a:off x="5883235" y="2603401"/>
            <a:ext cx="571200" cy="700800"/>
          </a:xfrm>
          <a:prstGeom prst="roundRect">
            <a:avLst>
              <a:gd fmla="val 50000" name="adj"/>
            </a:avLst>
          </a:prstGeom>
          <a:solidFill>
            <a:srgbClr val="5EE4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 rot="-5400000">
            <a:off x="6868737" y="2355288"/>
            <a:ext cx="571200" cy="257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 rot="-5400000">
            <a:off x="5835825" y="3293388"/>
            <a:ext cx="571200" cy="700800"/>
          </a:xfrm>
          <a:prstGeom prst="roundRect">
            <a:avLst>
              <a:gd fmla="val 50000" name="adj"/>
            </a:avLst>
          </a:prstGeom>
          <a:solidFill>
            <a:srgbClr val="5EE4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 rot="-5400000">
            <a:off x="6868737" y="3045275"/>
            <a:ext cx="571200" cy="257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/>
          <p:nvPr/>
        </p:nvSpPr>
        <p:spPr>
          <a:xfrm rot="-5400000">
            <a:off x="5835825" y="3983375"/>
            <a:ext cx="571200" cy="700800"/>
          </a:xfrm>
          <a:prstGeom prst="roundRect">
            <a:avLst>
              <a:gd fmla="val 50000" name="adj"/>
            </a:avLst>
          </a:prstGeom>
          <a:solidFill>
            <a:srgbClr val="5EE4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 txBox="1"/>
          <p:nvPr/>
        </p:nvSpPr>
        <p:spPr>
          <a:xfrm>
            <a:off x="6835606" y="1395397"/>
            <a:ext cx="11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Device Layer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6589291" y="2089329"/>
            <a:ext cx="168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Communication Layer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6771972" y="2783254"/>
            <a:ext cx="150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 Edge Layer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6544844" y="3366957"/>
            <a:ext cx="177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Event Processing Layereration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6452753" y="4071450"/>
            <a:ext cx="196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Client Communication Layer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5957023" y="1344222"/>
            <a:ext cx="42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5957023" y="2047373"/>
            <a:ext cx="42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5957023" y="2737360"/>
            <a:ext cx="42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17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5909628" y="3427350"/>
            <a:ext cx="54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17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5909629" y="4130500"/>
            <a:ext cx="54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b="1" sz="17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/>
          <p:nvPr/>
        </p:nvSpPr>
        <p:spPr>
          <a:xfrm>
            <a:off x="579100" y="290325"/>
            <a:ext cx="7972500" cy="47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D440D"/>
              </a:buClr>
              <a:buSzPts val="1800"/>
              <a:buFont typeface="Fira Sans"/>
              <a:buAutoNum type="arabicPeriod"/>
            </a:pPr>
            <a:r>
              <a:rPr b="1" lang="en" sz="1800">
                <a:solidFill>
                  <a:srgbClr val="ED440D"/>
                </a:solidFill>
                <a:latin typeface="Fira Sans"/>
                <a:ea typeface="Fira Sans"/>
                <a:cs typeface="Fira Sans"/>
                <a:sym typeface="Fira Sans"/>
              </a:rPr>
              <a:t> DEVICE LAYER</a:t>
            </a:r>
            <a:endParaRPr b="1" sz="18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Devices that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communicate with each other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form the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primary layer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Controls things on edge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Eg: Refrigerator </a:t>
            </a:r>
            <a:r>
              <a:rPr b="1"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monitoring systems</a:t>
            </a:r>
            <a:r>
              <a:rPr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 enable </a:t>
            </a:r>
            <a:r>
              <a:rPr b="1"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temperature sensors</a:t>
            </a:r>
            <a:r>
              <a:rPr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 that take</a:t>
            </a:r>
            <a:r>
              <a:rPr b="1"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 temperature readings.</a:t>
            </a:r>
            <a:endParaRPr b="1">
              <a:solidFill>
                <a:srgbClr val="26364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Includes sensors that track environmental data, bluetooth devices, low-power radio-based devices, actuators.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Identities of devices categorized as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UUID (build in chip)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Radio IoT data collection systems - WiFi, bluetooth, etc.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440D"/>
              </a:buClr>
              <a:buSzPts val="1800"/>
              <a:buFont typeface="Fira Sans"/>
              <a:buAutoNum type="arabicPeriod"/>
            </a:pPr>
            <a:r>
              <a:rPr b="1" lang="en" sz="1800">
                <a:solidFill>
                  <a:srgbClr val="ED440D"/>
                </a:solidFill>
                <a:latin typeface="Fira Sans"/>
                <a:ea typeface="Fira Sans"/>
                <a:cs typeface="Fira Sans"/>
                <a:sym typeface="Fira Sans"/>
              </a:rPr>
              <a:t>COMMUNICATION LAYER</a:t>
            </a:r>
            <a:endParaRPr b="1" sz="18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647"/>
              </a:buClr>
              <a:buSzPts val="1400"/>
              <a:buFont typeface="Fira Sans"/>
              <a:buChar char="●"/>
            </a:pPr>
            <a:r>
              <a:rPr b="1"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Network layer</a:t>
            </a:r>
            <a:r>
              <a:rPr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 that </a:t>
            </a:r>
            <a:r>
              <a:rPr b="1"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transports data</a:t>
            </a:r>
            <a:r>
              <a:rPr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 from the </a:t>
            </a:r>
            <a:r>
              <a:rPr b="1"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Device Layer to the Internet,  via protocols (Gateway).</a:t>
            </a:r>
            <a:endParaRPr b="1">
              <a:solidFill>
                <a:srgbClr val="26364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647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2994E7"/>
                </a:solidFill>
                <a:latin typeface="Fira Sans"/>
                <a:ea typeface="Fira Sans"/>
                <a:cs typeface="Fira Sans"/>
                <a:sym typeface="Fira Sans"/>
              </a:rPr>
              <a:t>LoRaWAN</a:t>
            </a:r>
            <a:r>
              <a:rPr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 sensors communicate with a gateway for what is considered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edge processing</a:t>
            </a:r>
            <a:r>
              <a:rPr lang="en">
                <a:solidFill>
                  <a:srgbClr val="263647"/>
                </a:solidFill>
                <a:latin typeface="Fira Sans"/>
                <a:ea typeface="Fira Sans"/>
                <a:cs typeface="Fira Sans"/>
                <a:sym typeface="Fira Sans"/>
              </a:rPr>
              <a:t>. Then the gateway sends the data to the cloud via cellular connectivity.</a:t>
            </a:r>
            <a:endParaRPr sz="1800">
              <a:solidFill>
                <a:srgbClr val="26364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647"/>
              </a:buClr>
              <a:buSzPts val="1500"/>
              <a:buFont typeface="Fira Sans"/>
              <a:buChar char="●"/>
            </a:pPr>
            <a:r>
              <a:rPr lang="en">
                <a:solidFill>
                  <a:srgbClr val="595959"/>
                </a:solidFill>
                <a:latin typeface="Fira Sans"/>
                <a:ea typeface="Fira Sans"/>
                <a:cs typeface="Fira Sans"/>
                <a:sym typeface="Fira Sans"/>
              </a:rPr>
              <a:t>Includes</a:t>
            </a:r>
            <a:r>
              <a:rPr lang="en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en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security functionality </a:t>
            </a:r>
            <a:r>
              <a:rPr lang="en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-  authentication, encryption and malware protection may be done here.</a:t>
            </a:r>
            <a:endParaRPr b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/>
        </p:nvSpPr>
        <p:spPr>
          <a:xfrm>
            <a:off x="578800" y="293500"/>
            <a:ext cx="79641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D440D"/>
                </a:solidFill>
              </a:rPr>
              <a:t>3.</a:t>
            </a:r>
            <a:r>
              <a:rPr b="1" lang="en" sz="1800">
                <a:solidFill>
                  <a:srgbClr val="ED440D"/>
                </a:solidFill>
                <a:latin typeface="Fira Sans"/>
                <a:ea typeface="Fira Sans"/>
                <a:cs typeface="Fira Sans"/>
                <a:sym typeface="Fira Sans"/>
              </a:rPr>
              <a:t> CLOUD INGEST, DATA STORAGE, PROCESSING LAYER</a:t>
            </a:r>
            <a:endParaRPr b="1" sz="18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At the data processing level, data such as images and readings from various sensors is received from the edge devices and gateways.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Cloud platform providers like AWS, Azure enable the ingestion and routing of the data flow to the cloud providing additional processing to store data and increase device deployments.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Eg:  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DATA PROCESSING AT REFRIGERATOR MONITORING SYSTEM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1126750" y="2992350"/>
            <a:ext cx="1327500" cy="1259700"/>
          </a:xfrm>
          <a:prstGeom prst="ellipse">
            <a:avLst/>
          </a:prstGeom>
          <a:solidFill>
            <a:srgbClr val="5EE4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"/>
          <p:cNvSpPr txBox="1"/>
          <p:nvPr/>
        </p:nvSpPr>
        <p:spPr>
          <a:xfrm>
            <a:off x="1126750" y="3314400"/>
            <a:ext cx="132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Temperature Sensors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7" name="Google Shape;297;p29"/>
          <p:cNvSpPr/>
          <p:nvPr/>
        </p:nvSpPr>
        <p:spPr>
          <a:xfrm>
            <a:off x="2561413" y="3628700"/>
            <a:ext cx="1203000" cy="26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333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9"/>
          <p:cNvSpPr txBox="1"/>
          <p:nvPr/>
        </p:nvSpPr>
        <p:spPr>
          <a:xfrm>
            <a:off x="936025" y="4252050"/>
            <a:ext cx="1880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Sensors are sampled every 5 mins and sample data is sent to the cloud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2605300" y="3304025"/>
            <a:ext cx="12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Gateway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871575" y="3135325"/>
            <a:ext cx="1327500" cy="1192800"/>
          </a:xfrm>
          <a:prstGeom prst="ellipse">
            <a:avLst/>
          </a:prstGeom>
          <a:solidFill>
            <a:srgbClr val="5EE4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 txBox="1"/>
          <p:nvPr/>
        </p:nvSpPr>
        <p:spPr>
          <a:xfrm>
            <a:off x="3959338" y="3531625"/>
            <a:ext cx="12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     </a:t>
            </a: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Cloud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876050" y="4383375"/>
            <a:ext cx="174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Samples received at the cloud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5474300" y="2692675"/>
            <a:ext cx="226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If samples’ temp out of configurable limit, send samples to the cloud via gateway</a:t>
            </a:r>
            <a:endParaRPr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6254250" y="3857625"/>
            <a:ext cx="28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 txBox="1"/>
          <p:nvPr/>
        </p:nvSpPr>
        <p:spPr>
          <a:xfrm>
            <a:off x="5376300" y="3968550"/>
            <a:ext cx="14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Gateway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5366450" y="3385375"/>
            <a:ext cx="1109100" cy="692700"/>
          </a:xfrm>
          <a:prstGeom prst="curvedLeftArrow">
            <a:avLst>
              <a:gd fmla="val 25000" name="adj1"/>
              <a:gd fmla="val 43512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"/>
          <p:cNvSpPr txBox="1"/>
          <p:nvPr/>
        </p:nvSpPr>
        <p:spPr>
          <a:xfrm>
            <a:off x="6545100" y="3596025"/>
            <a:ext cx="188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Additional filtering to eliminate false alarms before altering end users of the problem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/>
        </p:nvSpPr>
        <p:spPr>
          <a:xfrm>
            <a:off x="607050" y="606975"/>
            <a:ext cx="80769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D440D"/>
                </a:solidFill>
                <a:latin typeface="Fira Sans"/>
                <a:ea typeface="Fira Sans"/>
                <a:cs typeface="Fira Sans"/>
                <a:sym typeface="Fira Sans"/>
              </a:rPr>
              <a:t>4.  APPLICATION LAYER</a:t>
            </a:r>
            <a:endParaRPr b="1" sz="18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647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rgbClr val="263647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The cloud generates reports and analysis for end users to applications and record keeping, via both web interfaces and email delivery.</a:t>
            </a:r>
            <a:endParaRPr sz="1600">
              <a:solidFill>
                <a:srgbClr val="263647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Fira Sans"/>
              <a:buChar char="●"/>
            </a:pPr>
            <a:r>
              <a:rPr lang="en" sz="1600">
                <a:solidFill>
                  <a:srgbClr val="263647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Once the data is processed in the cloud, it’s used for applications like </a:t>
            </a:r>
            <a:r>
              <a:rPr lang="en" sz="1600">
                <a:solidFill>
                  <a:srgbClr val="3574E3"/>
                </a:solidFill>
                <a:highlight>
                  <a:srgbClr val="FFFFFF"/>
                </a:highlight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smart farming</a:t>
            </a:r>
            <a:r>
              <a:rPr lang="en" sz="1600">
                <a:solidFill>
                  <a:srgbClr val="263647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" sz="1600">
                <a:solidFill>
                  <a:srgbClr val="3574E3"/>
                </a:solidFill>
                <a:highlight>
                  <a:srgbClr val="FFFFFF"/>
                </a:highlight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healthcare</a:t>
            </a:r>
            <a:r>
              <a:rPr lang="en" sz="1600">
                <a:solidFill>
                  <a:srgbClr val="263647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" sz="1600">
                <a:solidFill>
                  <a:srgbClr val="3574E3"/>
                </a:solidFill>
                <a:highlight>
                  <a:srgbClr val="FFFFFF"/>
                </a:highlight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manufacturing</a:t>
            </a:r>
            <a:r>
              <a:rPr lang="en" sz="1600">
                <a:solidFill>
                  <a:srgbClr val="263647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" sz="1600">
                <a:solidFill>
                  <a:srgbClr val="3574E3"/>
                </a:solidFill>
                <a:highlight>
                  <a:srgbClr val="FFFFFF"/>
                </a:highlight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smart cities</a:t>
            </a:r>
            <a:r>
              <a:rPr lang="en" sz="1600">
                <a:solidFill>
                  <a:srgbClr val="263647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" sz="1600">
                <a:solidFill>
                  <a:srgbClr val="3574E3"/>
                </a:solidFill>
                <a:highlight>
                  <a:srgbClr val="FFFFFF"/>
                </a:highlight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fleet management</a:t>
            </a:r>
            <a:r>
              <a:rPr lang="en" sz="1600">
                <a:solidFill>
                  <a:srgbClr val="263647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and others to monitor system performance, identify problems, and more.</a:t>
            </a:r>
            <a:endParaRPr sz="1600">
              <a:solidFill>
                <a:srgbClr val="263647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3647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D440D"/>
                </a:solidFill>
                <a:latin typeface="Fira Sans"/>
                <a:ea typeface="Fira Sans"/>
                <a:cs typeface="Fira Sans"/>
                <a:sym typeface="Fira Sans"/>
              </a:rPr>
              <a:t>5.  CLIENT COMMUNICATION LAYER</a:t>
            </a:r>
            <a:endParaRPr b="1" sz="18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This layer </a:t>
            </a:r>
            <a:r>
              <a:rPr b="1" lang="en" sz="1600">
                <a:solidFill>
                  <a:srgbClr val="333333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transfers data from the device to the user.</a:t>
            </a:r>
            <a:endParaRPr b="1" sz="1600">
              <a:solidFill>
                <a:srgbClr val="333333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This data is transferred to user application via machine to machine APIs.</a:t>
            </a:r>
            <a:endParaRPr b="1" sz="1600">
              <a:solidFill>
                <a:srgbClr val="ED440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SemiBold"/>
                <a:ea typeface="Fira Sans SemiBold"/>
                <a:cs typeface="Fira Sans SemiBold"/>
                <a:sym typeface="Fira Sans SemiBold"/>
              </a:rPr>
              <a:t>Types of </a:t>
            </a:r>
            <a:r>
              <a:rPr lang="en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IoT</a:t>
            </a:r>
            <a:r>
              <a:rPr lang="en">
                <a:latin typeface="Fira Sans SemiBold"/>
                <a:ea typeface="Fira Sans SemiBold"/>
                <a:cs typeface="Fira Sans SemiBold"/>
                <a:sym typeface="Fira Sans SemiBold"/>
              </a:rPr>
              <a:t> Data Protocols</a:t>
            </a:r>
            <a:endParaRPr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18" name="Google Shape;31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These protocols are applicable in the Application Layer of the OSI model. They provide communication with hardware without the need for an Internet connection.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3093532" y="2645042"/>
            <a:ext cx="1577700" cy="1574700"/>
          </a:xfrm>
          <a:prstGeom prst="rect">
            <a:avLst/>
          </a:prstGeom>
          <a:solidFill>
            <a:srgbClr val="299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1428250" y="2645042"/>
            <a:ext cx="1577700" cy="1574700"/>
          </a:xfrm>
          <a:prstGeom prst="rect">
            <a:avLst/>
          </a:prstGeom>
          <a:solidFill>
            <a:srgbClr val="299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4758789" y="2645042"/>
            <a:ext cx="1577700" cy="1574700"/>
          </a:xfrm>
          <a:prstGeom prst="rect">
            <a:avLst/>
          </a:prstGeom>
          <a:solidFill>
            <a:srgbClr val="299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6424048" y="2645000"/>
            <a:ext cx="1577700" cy="1574700"/>
          </a:xfrm>
          <a:prstGeom prst="rect">
            <a:avLst/>
          </a:prstGeom>
          <a:solidFill>
            <a:srgbClr val="299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"/>
          <p:cNvSpPr txBox="1"/>
          <p:nvPr/>
        </p:nvSpPr>
        <p:spPr>
          <a:xfrm>
            <a:off x="1660032" y="3063532"/>
            <a:ext cx="111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SNMP</a:t>
            </a:r>
            <a:endParaRPr b="1" sz="2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3325302" y="3063532"/>
            <a:ext cx="111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CoAP</a:t>
            </a:r>
            <a:endParaRPr b="1" sz="2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5" name="Google Shape;325;p31"/>
          <p:cNvSpPr txBox="1"/>
          <p:nvPr/>
        </p:nvSpPr>
        <p:spPr>
          <a:xfrm>
            <a:off x="4990546" y="3063563"/>
            <a:ext cx="111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MQTT</a:t>
            </a:r>
            <a:endParaRPr b="1" sz="2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6528254" y="3063532"/>
            <a:ext cx="138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LwM2M</a:t>
            </a:r>
            <a:endParaRPr b="1" sz="2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/>
          <p:nvPr>
            <p:ph idx="4294967295" type="ctrTitle"/>
          </p:nvPr>
        </p:nvSpPr>
        <p:spPr>
          <a:xfrm>
            <a:off x="311700" y="4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S</a:t>
            </a:r>
            <a:r>
              <a:rPr lang="en" sz="2720">
                <a:latin typeface="Fira Sans SemiBold"/>
                <a:ea typeface="Fira Sans SemiBold"/>
                <a:cs typeface="Fira Sans SemiBold"/>
                <a:sym typeface="Fira Sans SemiBold"/>
              </a:rPr>
              <a:t>imple </a:t>
            </a:r>
            <a:r>
              <a:rPr lang="en" sz="2720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</a:t>
            </a:r>
            <a:r>
              <a:rPr lang="en" sz="2720">
                <a:latin typeface="Fira Sans SemiBold"/>
                <a:ea typeface="Fira Sans SemiBold"/>
                <a:cs typeface="Fira Sans SemiBold"/>
                <a:sym typeface="Fira Sans SemiBold"/>
              </a:rPr>
              <a:t>etwork </a:t>
            </a:r>
            <a:r>
              <a:rPr lang="en" sz="2720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</a:t>
            </a:r>
            <a:r>
              <a:rPr lang="en" sz="2720">
                <a:latin typeface="Fira Sans SemiBold"/>
                <a:ea typeface="Fira Sans SemiBold"/>
                <a:cs typeface="Fira Sans SemiBold"/>
                <a:sym typeface="Fira Sans SemiBold"/>
              </a:rPr>
              <a:t>anagement </a:t>
            </a:r>
            <a:r>
              <a:rPr lang="en" sz="2720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P</a:t>
            </a:r>
            <a:r>
              <a:rPr lang="en" sz="2720">
                <a:latin typeface="Fira Sans SemiBold"/>
                <a:ea typeface="Fira Sans SemiBold"/>
                <a:cs typeface="Fira Sans SemiBold"/>
                <a:sym typeface="Fira Sans SemiBold"/>
              </a:rPr>
              <a:t>rotocol (SNMP)</a:t>
            </a:r>
            <a:endParaRPr sz="272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2221225" y="1035775"/>
            <a:ext cx="37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</a:t>
            </a:r>
            <a:endParaRPr sz="2000"/>
          </a:p>
        </p:txBody>
      </p:sp>
      <p:sp>
        <p:nvSpPr>
          <p:cNvPr id="333" name="Google Shape;333;p32"/>
          <p:cNvSpPr txBox="1"/>
          <p:nvPr/>
        </p:nvSpPr>
        <p:spPr>
          <a:xfrm>
            <a:off x="583200" y="1615800"/>
            <a:ext cx="82491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ra Sans"/>
              <a:buChar char="●"/>
            </a:pPr>
            <a:r>
              <a:rPr lang="en" sz="1900">
                <a:latin typeface="Fira Sans"/>
                <a:ea typeface="Fira Sans"/>
                <a:cs typeface="Fira Sans"/>
                <a:sym typeface="Fira Sans"/>
              </a:rPr>
              <a:t>Used to monitor and manage devices on a LAN or a WAN</a:t>
            </a:r>
            <a:endParaRPr sz="1900"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ra Sans"/>
              <a:buChar char="●"/>
            </a:pPr>
            <a:r>
              <a:rPr lang="en" sz="1900">
                <a:latin typeface="Fira Sans"/>
                <a:ea typeface="Fira Sans"/>
                <a:cs typeface="Fira Sans"/>
                <a:sym typeface="Fira Sans"/>
              </a:rPr>
              <a:t>Based on the client-server architecture model</a:t>
            </a:r>
            <a:endParaRPr sz="1900"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ra Sans"/>
              <a:buChar char="●"/>
            </a:pPr>
            <a:r>
              <a:rPr lang="en" sz="1900">
                <a:latin typeface="Fira Sans"/>
                <a:ea typeface="Fira Sans"/>
                <a:cs typeface="Fira Sans"/>
                <a:sym typeface="Fira Sans"/>
              </a:rPr>
              <a:t>Has three components: manager, agent and management information base</a:t>
            </a:r>
            <a:endParaRPr sz="19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5" title="IO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/>
        </p:nvSpPr>
        <p:spPr>
          <a:xfrm>
            <a:off x="692550" y="507800"/>
            <a:ext cx="77589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20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</a:t>
            </a:r>
            <a:r>
              <a:rPr lang="en" sz="2720">
                <a:solidFill>
                  <a:schemeClr val="dk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onstrained </a:t>
            </a:r>
            <a:r>
              <a:rPr lang="en" sz="2720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</a:t>
            </a:r>
            <a:r>
              <a:rPr lang="en" sz="2720">
                <a:solidFill>
                  <a:schemeClr val="dk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pplication </a:t>
            </a:r>
            <a:r>
              <a:rPr lang="en" sz="2720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P</a:t>
            </a:r>
            <a:r>
              <a:rPr lang="en" sz="2720">
                <a:solidFill>
                  <a:schemeClr val="dk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rotocol (CoAP)</a:t>
            </a:r>
            <a:endParaRPr sz="2720">
              <a:solidFill>
                <a:schemeClr val="dk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3"/>
          <p:cNvSpPr txBox="1"/>
          <p:nvPr/>
        </p:nvSpPr>
        <p:spPr>
          <a:xfrm>
            <a:off x="692550" y="1444975"/>
            <a:ext cx="7628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ra Sans"/>
              <a:buChar char="●"/>
            </a:pPr>
            <a:r>
              <a:rPr lang="en" sz="1900">
                <a:latin typeface="Fira Sans"/>
                <a:ea typeface="Fira Sans"/>
                <a:cs typeface="Fira Sans"/>
                <a:sym typeface="Fira Sans"/>
              </a:rPr>
              <a:t>A lightweight M2M protocol u</a:t>
            </a:r>
            <a:r>
              <a:rPr lang="en" sz="1900">
                <a:latin typeface="Fira Sans"/>
                <a:ea typeface="Fira Sans"/>
                <a:cs typeface="Fira Sans"/>
                <a:sym typeface="Fira Sans"/>
              </a:rPr>
              <a:t>sed in networks having low bandwidth and connectivity</a:t>
            </a:r>
            <a:endParaRPr sz="1900"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ra Sans"/>
              <a:buChar char="●"/>
            </a:pPr>
            <a:r>
              <a:rPr lang="en" sz="1900">
                <a:latin typeface="Fira Sans"/>
                <a:ea typeface="Fira Sans"/>
                <a:cs typeface="Fira Sans"/>
                <a:sym typeface="Fira Sans"/>
              </a:rPr>
              <a:t>More specifically, constrained networks</a:t>
            </a:r>
            <a:endParaRPr sz="1900"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ra Sans"/>
              <a:buChar char="●"/>
            </a:pPr>
            <a:r>
              <a:rPr lang="en" sz="1900">
                <a:latin typeface="Fira Sans"/>
                <a:ea typeface="Fira Sans"/>
                <a:cs typeface="Fira Sans"/>
                <a:sym typeface="Fira Sans"/>
              </a:rPr>
              <a:t>Follows client-server architecture and based on request-response communication model</a:t>
            </a:r>
            <a:endParaRPr sz="1900">
              <a:latin typeface="Fira Sans"/>
              <a:ea typeface="Fira Sans"/>
              <a:cs typeface="Fira Sans"/>
              <a:sym typeface="Fira Sa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ra Sans"/>
              <a:buChar char="●"/>
            </a:pPr>
            <a:r>
              <a:rPr lang="en" sz="1900">
                <a:latin typeface="Fira Sans"/>
                <a:ea typeface="Fira Sans"/>
                <a:cs typeface="Fira Sans"/>
                <a:sym typeface="Fira Sans"/>
              </a:rPr>
              <a:t>Preferred due to its low overhead and better data encryption over HTTP</a:t>
            </a:r>
            <a:endParaRPr sz="19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09975"/>
            <a:ext cx="7620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</a:t>
            </a:r>
            <a:r>
              <a:rPr lang="en" sz="2820">
                <a:latin typeface="Fira Sans SemiBold"/>
                <a:ea typeface="Fira Sans SemiBold"/>
                <a:cs typeface="Fira Sans SemiBold"/>
                <a:sym typeface="Fira Sans SemiBold"/>
              </a:rPr>
              <a:t>essage </a:t>
            </a:r>
            <a:r>
              <a:rPr lang="en" sz="2820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Q</a:t>
            </a:r>
            <a:r>
              <a:rPr lang="en" sz="2820">
                <a:latin typeface="Fira Sans SemiBold"/>
                <a:ea typeface="Fira Sans SemiBold"/>
                <a:cs typeface="Fira Sans SemiBold"/>
                <a:sym typeface="Fira Sans SemiBold"/>
              </a:rPr>
              <a:t>ueueing </a:t>
            </a:r>
            <a:r>
              <a:rPr lang="en" sz="2820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</a:t>
            </a:r>
            <a:r>
              <a:rPr lang="en" sz="2820">
                <a:latin typeface="Fira Sans SemiBold"/>
                <a:ea typeface="Fira Sans SemiBold"/>
                <a:cs typeface="Fira Sans SemiBold"/>
                <a:sym typeface="Fira Sans SemiBold"/>
              </a:rPr>
              <a:t>elemetry </a:t>
            </a:r>
            <a:r>
              <a:rPr lang="en" sz="2820">
                <a:solidFill>
                  <a:srgbClr val="FA703D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</a:t>
            </a:r>
            <a:r>
              <a:rPr lang="en" sz="2820">
                <a:latin typeface="Fira Sans SemiBold"/>
                <a:ea typeface="Fira Sans SemiBold"/>
                <a:cs typeface="Fira Sans SemiBold"/>
                <a:sym typeface="Fira Sans SemiBold"/>
              </a:rPr>
              <a:t>ransport</a:t>
            </a:r>
            <a:endParaRPr sz="282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50" name="Google Shape;350;p35"/>
          <p:cNvSpPr txBox="1"/>
          <p:nvPr>
            <p:ph idx="1" type="body"/>
          </p:nvPr>
        </p:nvSpPr>
        <p:spPr>
          <a:xfrm>
            <a:off x="715950" y="3038925"/>
            <a:ext cx="7712100" cy="17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Works on the Publish-Subscribe model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Similar to TV broadcasting or radio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Possible to connect to 0, 1 or multiple clients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 direct connection between the publisher and subscriber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51" name="Google Shape;3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699" y="1272475"/>
            <a:ext cx="6002601" cy="16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511650" y="556150"/>
            <a:ext cx="42603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latin typeface="Fira Sans"/>
                <a:ea typeface="Fira Sans"/>
                <a:cs typeface="Fira Sans"/>
                <a:sym typeface="Fira Sans"/>
              </a:rPr>
              <a:t>How does an MQTT </a:t>
            </a:r>
            <a:r>
              <a:rPr b="1" lang="en" sz="242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client</a:t>
            </a:r>
            <a:r>
              <a:rPr b="1" lang="en" sz="2420">
                <a:latin typeface="Fira Sans"/>
                <a:ea typeface="Fira Sans"/>
                <a:cs typeface="Fira Sans"/>
                <a:sym typeface="Fira Sans"/>
              </a:rPr>
              <a:t> connect to a </a:t>
            </a:r>
            <a:r>
              <a:rPr b="1" lang="en" sz="242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broker</a:t>
            </a:r>
            <a:r>
              <a:rPr b="1" lang="en" sz="2420">
                <a:latin typeface="Fira Sans"/>
                <a:ea typeface="Fira Sans"/>
                <a:cs typeface="Fira Sans"/>
                <a:sym typeface="Fira Sans"/>
              </a:rPr>
              <a:t>?</a:t>
            </a:r>
            <a:endParaRPr b="1" sz="242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" name="Google Shape;357;p36"/>
          <p:cNvSpPr txBox="1"/>
          <p:nvPr/>
        </p:nvSpPr>
        <p:spPr>
          <a:xfrm>
            <a:off x="347100" y="1928950"/>
            <a:ext cx="4589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MQTT uses TCP\IP to connect the client to the broker.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Clients connect to the broker by sending a connection request.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No client can publish or subscribe without a connection.</a:t>
            </a:r>
            <a:endParaRPr sz="17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58" name="Google Shape;358;p36"/>
          <p:cNvPicPr preferRelativeResize="0"/>
          <p:nvPr/>
        </p:nvPicPr>
        <p:blipFill rotWithShape="1">
          <a:blip r:embed="rId3">
            <a:alphaModFix/>
          </a:blip>
          <a:srcRect b="0" l="1577" r="5086" t="0"/>
          <a:stretch/>
        </p:blipFill>
        <p:spPr>
          <a:xfrm>
            <a:off x="4869925" y="1219300"/>
            <a:ext cx="4074950" cy="316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>
            <p:ph type="title"/>
          </p:nvPr>
        </p:nvSpPr>
        <p:spPr>
          <a:xfrm>
            <a:off x="4954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L</a:t>
            </a:r>
            <a:r>
              <a:rPr b="1" lang="en" sz="2820">
                <a:latin typeface="Fira Sans"/>
                <a:ea typeface="Fira Sans"/>
                <a:cs typeface="Fira Sans"/>
                <a:sym typeface="Fira Sans"/>
              </a:rPr>
              <a:t>ight</a:t>
            </a:r>
            <a:r>
              <a:rPr b="1" lang="en" sz="282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w</a:t>
            </a:r>
            <a:r>
              <a:rPr b="1" lang="en" sz="2820">
                <a:latin typeface="Fira Sans"/>
                <a:ea typeface="Fira Sans"/>
                <a:cs typeface="Fira Sans"/>
                <a:sym typeface="Fira Sans"/>
              </a:rPr>
              <a:t>eight </a:t>
            </a:r>
            <a:r>
              <a:rPr b="1" lang="en" sz="282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b="1" lang="en" sz="2820">
                <a:latin typeface="Fira Sans"/>
                <a:ea typeface="Fira Sans"/>
                <a:cs typeface="Fira Sans"/>
                <a:sym typeface="Fira Sans"/>
              </a:rPr>
              <a:t>achine-</a:t>
            </a:r>
            <a:r>
              <a:rPr b="1" lang="en" sz="282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r>
              <a:rPr b="1" lang="en" sz="2820">
                <a:latin typeface="Fira Sans"/>
                <a:ea typeface="Fira Sans"/>
                <a:cs typeface="Fira Sans"/>
                <a:sym typeface="Fira Sans"/>
              </a:rPr>
              <a:t>-</a:t>
            </a:r>
            <a:r>
              <a:rPr b="1" lang="en" sz="282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b="1" lang="en" sz="2820">
                <a:latin typeface="Fira Sans"/>
                <a:ea typeface="Fira Sans"/>
                <a:cs typeface="Fira Sans"/>
                <a:sym typeface="Fira Sans"/>
              </a:rPr>
              <a:t>achine</a:t>
            </a:r>
            <a:endParaRPr b="1" sz="282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4" name="Google Shape;364;p37"/>
          <p:cNvSpPr txBox="1"/>
          <p:nvPr>
            <p:ph idx="1" type="body"/>
          </p:nvPr>
        </p:nvSpPr>
        <p:spPr>
          <a:xfrm>
            <a:off x="702900" y="1434125"/>
            <a:ext cx="77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Communication protocols between an LwM2M Server and LwM2M Client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Designed to reduce power and data consumption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Caters to devices with low power needs and limited processing and storage capabilities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Number of IoT devices is increasing and will reach 75 billion by the end of 2025, hence such a quicker and easier, less power consuming communication is needed.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>
            <p:ph type="title"/>
          </p:nvPr>
        </p:nvSpPr>
        <p:spPr>
          <a:xfrm>
            <a:off x="1191425" y="445025"/>
            <a:ext cx="2216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PROS</a:t>
            </a:r>
            <a:endParaRPr b="1" sz="302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44375" y="1152475"/>
            <a:ext cx="374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Saves time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Reduces human effort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Increasing connectivity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Has multiple applications like health and safety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Reduces cost of many industrial processes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200"/>
              </a:spcAft>
              <a:buClr>
                <a:schemeClr val="accent5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Uninterrupted flow of information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1" name="Google Shape;371;p38"/>
          <p:cNvSpPr txBox="1"/>
          <p:nvPr>
            <p:ph type="title"/>
          </p:nvPr>
        </p:nvSpPr>
        <p:spPr>
          <a:xfrm>
            <a:off x="5728050" y="298050"/>
            <a:ext cx="2081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CONS</a:t>
            </a:r>
            <a:endParaRPr b="1" sz="3020">
              <a:solidFill>
                <a:srgbClr val="FA703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2" name="Google Shape;372;p38"/>
          <p:cNvSpPr txBox="1"/>
          <p:nvPr>
            <p:ph idx="1" type="body"/>
          </p:nvPr>
        </p:nvSpPr>
        <p:spPr>
          <a:xfrm>
            <a:off x="4730625" y="1145650"/>
            <a:ext cx="3912000" cy="3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A703D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Lack of privacy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A703D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Heavily dependent on the internet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A703D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Prone to faults due to its complexity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A703D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Increasing unemployment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A703D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Deployment is expensive and tedious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200"/>
              </a:spcAft>
              <a:buClr>
                <a:srgbClr val="FA703D"/>
              </a:buClr>
              <a:buSzPts val="18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Increasing 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dependency of humans makes them lazy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/>
        </p:nvSpPr>
        <p:spPr>
          <a:xfrm>
            <a:off x="3417300" y="3143400"/>
            <a:ext cx="6124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     </a:t>
            </a:r>
            <a:r>
              <a:rPr lang="en" sz="10600">
                <a:solidFill>
                  <a:srgbClr val="0B5394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DEMO</a:t>
            </a:r>
            <a:endParaRPr sz="10600">
              <a:solidFill>
                <a:srgbClr val="0B5394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pic>
        <p:nvPicPr>
          <p:cNvPr id="378" name="Google Shape;3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50" y="83255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9"/>
          <p:cNvSpPr txBox="1"/>
          <p:nvPr/>
        </p:nvSpPr>
        <p:spPr>
          <a:xfrm>
            <a:off x="513300" y="3030875"/>
            <a:ext cx="29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https://demo.thingsboard.io/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5452325" y="4775700"/>
            <a:ext cx="3691800" cy="3678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>
            <p:ph type="title"/>
          </p:nvPr>
        </p:nvSpPr>
        <p:spPr>
          <a:xfrm>
            <a:off x="311700" y="20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References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6" name="Google Shape;386;p40"/>
          <p:cNvSpPr txBox="1"/>
          <p:nvPr>
            <p:ph idx="1" type="body"/>
          </p:nvPr>
        </p:nvSpPr>
        <p:spPr>
          <a:xfrm>
            <a:off x="311700" y="782550"/>
            <a:ext cx="8520600" cy="4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29955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31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https://www.hivemq.com/blog/mqtt-essentials-part-5-mqtt-topics-best-practices/</a:t>
            </a:r>
            <a:endParaRPr sz="2031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955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31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https://www.catchpoint.com/network-admin-guide/mqtt-broker</a:t>
            </a:r>
            <a:endParaRPr sz="2031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955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31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https://www.emqx.com/en/blog/how-to-use-mqtt-in-python</a:t>
            </a:r>
            <a:r>
              <a:rPr lang="en" sz="2031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 - P</a:t>
            </a:r>
            <a:r>
              <a:rPr lang="en" sz="2031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ython tutorial to simulate MQTT</a:t>
            </a:r>
            <a:endParaRPr sz="2031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955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31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http://www.steves-internet-guide.com/mqtt-works/</a:t>
            </a:r>
            <a:endParaRPr sz="2031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955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31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https://www.avsystem.com/blog/lightweight-m2m-lwm2m-overview/</a:t>
            </a:r>
            <a:endParaRPr sz="2031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955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31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https://data-flair.training/blogs/how-iot-works/</a:t>
            </a:r>
            <a:endParaRPr sz="2031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955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31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https://www.youtube.com/watch?v=v2kV6pgJxu</a:t>
            </a:r>
            <a:r>
              <a:rPr lang="en" sz="2031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n" sz="2031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 - </a:t>
            </a:r>
            <a:r>
              <a:rPr lang="en" sz="203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YouTube video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https://www.geeksforgeeks.org/characteristics-of-internet-of-things/</a:t>
            </a: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10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https://www.oracle.com/in/internet-of-things/what-is-iot/</a:t>
            </a: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10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www.tutorialspoint.com/what-are-the-characteristics-of-internet-of-things-iot</a:t>
            </a: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10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https://thingsboard.io/</a:t>
            </a: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2100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- </a:t>
            </a:r>
            <a:r>
              <a:rPr lang="en" sz="2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Thingsboard demonstration</a:t>
            </a:r>
            <a:endParaRPr sz="2100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https://www.scaler.com/topics/components-of-iot/</a:t>
            </a: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10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https://www.leverege.com/iot-ebook/how-iot-systems-work#:~:text=However%2C%20all%20complete%20IoT%20systems,processing%2C%20and%20a%20user%20interface</a:t>
            </a: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210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https://www.zipitwireless.com/blog/what-are-iot-sensors-types-uses-and-example</a:t>
            </a: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10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1942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https://www.geeksforgeeks.org/iot-and-cloud-computing/</a:t>
            </a:r>
            <a:r>
              <a:rPr lang="en" sz="21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10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00196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5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https://www.wallarm.com/what/coap-protocol-definition</a:t>
            </a:r>
            <a:endParaRPr sz="205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https://en.wikipedia.org/wiki/Internet_of_things</a:t>
            </a:r>
            <a:endParaRPr sz="200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https://www.nabto.com/guide-iot-protocols-standards/</a:t>
            </a:r>
            <a:endParaRPr sz="200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https://www.avsystem.com/blog/iot-protocols-and-standards/</a:t>
            </a:r>
            <a:endParaRPr sz="200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Fira Sans"/>
              <a:buChar char="●"/>
            </a:pPr>
            <a:r>
              <a:rPr lang="en" sz="2000" u="sng">
                <a:solidFill>
                  <a:srgbClr val="3C78D8"/>
                </a:solidFill>
                <a:latin typeface="Fira Sans"/>
                <a:ea typeface="Fira Sans"/>
                <a:cs typeface="Fira Sans"/>
                <a:sym typeface="Fira Sans"/>
              </a:rPr>
              <a:t>https://www.nabto.com/iot-protocols-comparison/</a:t>
            </a:r>
            <a:endParaRPr sz="2000" u="sng">
              <a:solidFill>
                <a:srgbClr val="3C78D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A86E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/>
        </p:nvSpPr>
        <p:spPr>
          <a:xfrm>
            <a:off x="1053225" y="1636100"/>
            <a:ext cx="7589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800">
                <a:solidFill>
                  <a:srgbClr val="0B5394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Thank You</a:t>
            </a:r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575" y="1461286"/>
            <a:ext cx="2774777" cy="22209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52425" y="514625"/>
            <a:ext cx="4254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ED440D"/>
              </a:buClr>
              <a:buSzPts val="1600"/>
              <a:buFont typeface="Fira Sans"/>
              <a:buNone/>
            </a:pPr>
            <a:r>
              <a:rPr b="1" lang="en" sz="1600">
                <a:solidFill>
                  <a:srgbClr val="ED440D"/>
                </a:solidFill>
                <a:latin typeface="Fira Sans"/>
                <a:ea typeface="Fira Sans"/>
                <a:cs typeface="Fira Sans"/>
                <a:sym typeface="Fira Sans"/>
              </a:rPr>
              <a:t>Home automation Applications and sensors</a:t>
            </a:r>
            <a:endParaRPr b="1" sz="16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40D"/>
              </a:buClr>
              <a:buSzPts val="1600"/>
              <a:buFont typeface="Fira Sans"/>
              <a:buNone/>
            </a:pPr>
            <a:r>
              <a:t/>
            </a:r>
            <a:endParaRPr b="1" sz="16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Lighting control -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Lux 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sensors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400300" y="514625"/>
            <a:ext cx="3860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ED440D"/>
                </a:solidFill>
                <a:latin typeface="Fira Sans"/>
                <a:ea typeface="Fira Sans"/>
                <a:cs typeface="Fira Sans"/>
                <a:sym typeface="Fira Sans"/>
              </a:rPr>
              <a:t>Protocols and Gateways</a:t>
            </a:r>
            <a:endParaRPr b="1" sz="16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994E7"/>
                </a:solidFill>
                <a:latin typeface="Fira Sans"/>
                <a:ea typeface="Fira Sans"/>
                <a:cs typeface="Fira Sans"/>
                <a:sym typeface="Fira Sans"/>
              </a:rPr>
              <a:t>Bluetooth low energy or Bluetooth Smart</a:t>
            </a:r>
            <a:endParaRPr b="1" sz="1500">
              <a:solidFill>
                <a:srgbClr val="2994E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Wireless protocol with mesh capabilities, 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data encryption algorithms</a:t>
            </a:r>
            <a:endParaRPr sz="1500"/>
          </a:p>
        </p:txBody>
      </p:sp>
      <p:sp>
        <p:nvSpPr>
          <p:cNvPr id="77" name="Google Shape;77;p16"/>
          <p:cNvSpPr txBox="1"/>
          <p:nvPr/>
        </p:nvSpPr>
        <p:spPr>
          <a:xfrm>
            <a:off x="-192925" y="1986738"/>
            <a:ext cx="293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Lawn/Gardening management -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water level 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sensor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-126275" y="3006150"/>
            <a:ext cx="325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Natural Language-based voice assistants - </a:t>
            </a: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Voice/Sound 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sensors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14175" y="4025550"/>
            <a:ext cx="345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Smart Switches and Smart Locks</a:t>
            </a:r>
            <a:endParaRPr sz="1600"/>
          </a:p>
        </p:txBody>
      </p:sp>
      <p:sp>
        <p:nvSpPr>
          <p:cNvPr id="80" name="Google Shape;80;p16"/>
          <p:cNvSpPr txBox="1"/>
          <p:nvPr/>
        </p:nvSpPr>
        <p:spPr>
          <a:xfrm>
            <a:off x="5400300" y="3682200"/>
            <a:ext cx="3743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994E7"/>
                </a:solidFill>
                <a:latin typeface="Fira Sans"/>
                <a:ea typeface="Fira Sans"/>
                <a:cs typeface="Fira Sans"/>
                <a:sym typeface="Fira Sans"/>
              </a:rPr>
              <a:t>Zigbee</a:t>
            </a:r>
            <a:endParaRPr b="1" sz="1500">
              <a:solidFill>
                <a:srgbClr val="2994E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low power radio frequency, mesh networked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100225" y="2357850"/>
            <a:ext cx="2995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994E7"/>
                </a:solidFill>
                <a:latin typeface="Fira Sans"/>
                <a:ea typeface="Fira Sans"/>
                <a:cs typeface="Fira Sans"/>
                <a:sym typeface="Fira Sans"/>
              </a:rPr>
              <a:t>Z-wave </a:t>
            </a:r>
            <a:endParaRPr b="1" sz="1500">
              <a:solidFill>
                <a:srgbClr val="2994E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Specializes in home automation with an emphasis on security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823350" y="1291338"/>
            <a:ext cx="2995200" cy="2734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534650" y="600550"/>
            <a:ext cx="458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Fira Sans"/>
                <a:ea typeface="Fira Sans"/>
                <a:cs typeface="Fira Sans"/>
                <a:sym typeface="Fira Sans"/>
              </a:rPr>
              <a:t>What is </a:t>
            </a:r>
            <a:r>
              <a:rPr b="1" lang="en" sz="2920">
                <a:solidFill>
                  <a:srgbClr val="FA703D"/>
                </a:solidFill>
                <a:latin typeface="Fira Sans"/>
                <a:ea typeface="Fira Sans"/>
                <a:cs typeface="Fira Sans"/>
                <a:sym typeface="Fira Sans"/>
              </a:rPr>
              <a:t>IoT</a:t>
            </a:r>
            <a:r>
              <a:rPr b="1" lang="en" sz="2920">
                <a:latin typeface="Fira Sans"/>
                <a:ea typeface="Fira Sans"/>
                <a:cs typeface="Fira Sans"/>
                <a:sym typeface="Fira Sans"/>
              </a:rPr>
              <a:t>?</a:t>
            </a:r>
            <a:r>
              <a:rPr lang="en" sz="2920"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endParaRPr sz="292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289475" y="1534700"/>
            <a:ext cx="4583400" cy="3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 network connecting the physical world and digital world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These physical objects have sensors, network connectivity and software that connect them to different networks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Can now send, receive and exchange data with other devices and systems over the Internet.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6361" r="10478" t="0"/>
          <a:stretch/>
        </p:blipFill>
        <p:spPr>
          <a:xfrm>
            <a:off x="5118050" y="1390263"/>
            <a:ext cx="3498925" cy="23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-936975" y="-39575"/>
            <a:ext cx="5632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          </a:t>
            </a:r>
            <a:r>
              <a:rPr lang="en" sz="3500">
                <a:solidFill>
                  <a:srgbClr val="134F5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Characteristics of IoT</a:t>
            </a:r>
            <a:endParaRPr sz="2400">
              <a:solidFill>
                <a:srgbClr val="134F5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5702825" y="913325"/>
            <a:ext cx="18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 rot="5400000">
            <a:off x="-923550" y="3495300"/>
            <a:ext cx="2589300" cy="742200"/>
          </a:xfrm>
          <a:prstGeom prst="rect">
            <a:avLst/>
          </a:prstGeom>
          <a:solidFill>
            <a:srgbClr val="FA70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1947875" y="1153125"/>
            <a:ext cx="7196100" cy="4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9974" r="0" t="0"/>
          <a:stretch/>
        </p:blipFill>
        <p:spPr>
          <a:xfrm>
            <a:off x="0" y="709950"/>
            <a:ext cx="2295175" cy="25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3478250" y="1117275"/>
            <a:ext cx="117300" cy="117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5585513" y="1117275"/>
            <a:ext cx="117300" cy="117300"/>
          </a:xfrm>
          <a:prstGeom prst="ellipse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7880250" y="1117275"/>
            <a:ext cx="117300" cy="117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2495475" y="25580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554100" y="2558050"/>
            <a:ext cx="1965600" cy="31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4778625" y="2558050"/>
            <a:ext cx="1965600" cy="316800"/>
          </a:xfrm>
          <a:prstGeom prst="rect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6956100" y="2558050"/>
            <a:ext cx="1965600" cy="31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2857250" y="2508700"/>
            <a:ext cx="135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Connectivity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106350" y="2500900"/>
            <a:ext cx="176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Intelligence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867350" y="2516350"/>
            <a:ext cx="196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  </a:t>
            </a:r>
            <a:r>
              <a:rPr b="1" lang="en" sz="15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Low cost &amp; power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09" name="Google Shape;109;p18"/>
          <p:cNvCxnSpPr>
            <a:stCxn id="101" idx="4"/>
          </p:cNvCxnSpPr>
          <p:nvPr/>
        </p:nvCxnSpPr>
        <p:spPr>
          <a:xfrm>
            <a:off x="7938900" y="1234575"/>
            <a:ext cx="12900" cy="10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8"/>
          <p:cNvCxnSpPr>
            <a:stCxn id="100" idx="4"/>
          </p:cNvCxnSpPr>
          <p:nvPr/>
        </p:nvCxnSpPr>
        <p:spPr>
          <a:xfrm>
            <a:off x="5644163" y="1234575"/>
            <a:ext cx="19500" cy="10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8"/>
          <p:cNvCxnSpPr>
            <a:stCxn id="99" idx="4"/>
          </p:cNvCxnSpPr>
          <p:nvPr/>
        </p:nvCxnSpPr>
        <p:spPr>
          <a:xfrm>
            <a:off x="3536900" y="1234575"/>
            <a:ext cx="48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8"/>
          <p:cNvSpPr/>
          <p:nvPr/>
        </p:nvSpPr>
        <p:spPr>
          <a:xfrm>
            <a:off x="2693600" y="4533475"/>
            <a:ext cx="1686600" cy="45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8"/>
          <p:cNvCxnSpPr/>
          <p:nvPr/>
        </p:nvCxnSpPr>
        <p:spPr>
          <a:xfrm rot="5400000">
            <a:off x="6368900" y="3202900"/>
            <a:ext cx="1134600" cy="137700"/>
          </a:xfrm>
          <a:prstGeom prst="bentConnector3">
            <a:avLst>
              <a:gd fmla="val 8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8"/>
          <p:cNvCxnSpPr>
            <a:stCxn id="104" idx="1"/>
          </p:cNvCxnSpPr>
          <p:nvPr/>
        </p:nvCxnSpPr>
        <p:spPr>
          <a:xfrm flipH="1">
            <a:off x="4695525" y="2716450"/>
            <a:ext cx="83100" cy="1073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8"/>
          <p:cNvCxnSpPr>
            <a:stCxn id="103" idx="1"/>
          </p:cNvCxnSpPr>
          <p:nvPr/>
        </p:nvCxnSpPr>
        <p:spPr>
          <a:xfrm flipH="1">
            <a:off x="2426900" y="2716450"/>
            <a:ext cx="127200" cy="1122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8"/>
          <p:cNvSpPr txBox="1"/>
          <p:nvPr/>
        </p:nvSpPr>
        <p:spPr>
          <a:xfrm>
            <a:off x="2563925" y="2978525"/>
            <a:ext cx="210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Establishes connection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between the IoT devices.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818088" y="2978525"/>
            <a:ext cx="189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 Each IoT device has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it’s own identity.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en" u="sng">
                <a:latin typeface="Fira Sans"/>
                <a:ea typeface="Fira Sans"/>
                <a:cs typeface="Fira Sans"/>
                <a:sym typeface="Fira Sans"/>
              </a:rPr>
              <a:t>Eg: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 MAC address in 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CS212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7156800" y="2931988"/>
            <a:ext cx="150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Making available for more manufacturers.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4897825" y="4533475"/>
            <a:ext cx="1686600" cy="45600"/>
          </a:xfrm>
          <a:prstGeom prst="rect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7102050" y="4533475"/>
            <a:ext cx="1686600" cy="45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-799875" y="0"/>
            <a:ext cx="5632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         </a:t>
            </a:r>
            <a:r>
              <a:rPr lang="en" sz="3500">
                <a:solidFill>
                  <a:srgbClr val="134F5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Characteristics of IoT</a:t>
            </a:r>
            <a:endParaRPr sz="1900">
              <a:solidFill>
                <a:srgbClr val="134F5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702825" y="913325"/>
            <a:ext cx="18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rot="5400000">
            <a:off x="-923550" y="3495300"/>
            <a:ext cx="2589300" cy="742200"/>
          </a:xfrm>
          <a:prstGeom prst="rect">
            <a:avLst/>
          </a:prstGeom>
          <a:solidFill>
            <a:srgbClr val="FA70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1947875" y="1153125"/>
            <a:ext cx="7196100" cy="4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9974" r="0" t="0"/>
          <a:stretch/>
        </p:blipFill>
        <p:spPr>
          <a:xfrm>
            <a:off x="0" y="709950"/>
            <a:ext cx="2295175" cy="25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3478250" y="1117275"/>
            <a:ext cx="117300" cy="117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5585513" y="1117275"/>
            <a:ext cx="117300" cy="117300"/>
          </a:xfrm>
          <a:prstGeom prst="ellipse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7880250" y="1117275"/>
            <a:ext cx="117300" cy="117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2495475" y="25580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2554100" y="2558050"/>
            <a:ext cx="1965600" cy="31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4778625" y="2558050"/>
            <a:ext cx="1965600" cy="316800"/>
          </a:xfrm>
          <a:prstGeom prst="rect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6956100" y="2558050"/>
            <a:ext cx="1965600" cy="31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2857250" y="2508700"/>
            <a:ext cx="135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  Dynamic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5106350" y="2500900"/>
            <a:ext cx="176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Scalability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867350" y="2516350"/>
            <a:ext cx="210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 </a:t>
            </a:r>
            <a:r>
              <a:rPr b="1" lang="en" sz="15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Network &amp; Security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40" name="Google Shape;140;p19"/>
          <p:cNvCxnSpPr>
            <a:stCxn id="132" idx="4"/>
          </p:cNvCxnSpPr>
          <p:nvPr/>
        </p:nvCxnSpPr>
        <p:spPr>
          <a:xfrm>
            <a:off x="7938900" y="1234575"/>
            <a:ext cx="12900" cy="10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>
            <a:stCxn id="131" idx="4"/>
          </p:cNvCxnSpPr>
          <p:nvPr/>
        </p:nvCxnSpPr>
        <p:spPr>
          <a:xfrm>
            <a:off x="5644163" y="1234575"/>
            <a:ext cx="19500" cy="10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>
            <a:stCxn id="130" idx="4"/>
          </p:cNvCxnSpPr>
          <p:nvPr/>
        </p:nvCxnSpPr>
        <p:spPr>
          <a:xfrm>
            <a:off x="3536900" y="1234575"/>
            <a:ext cx="48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9"/>
          <p:cNvSpPr/>
          <p:nvPr/>
        </p:nvSpPr>
        <p:spPr>
          <a:xfrm>
            <a:off x="2693600" y="4760600"/>
            <a:ext cx="1686600" cy="45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9"/>
          <p:cNvCxnSpPr/>
          <p:nvPr/>
        </p:nvCxnSpPr>
        <p:spPr>
          <a:xfrm rot="5400000">
            <a:off x="6368900" y="3202900"/>
            <a:ext cx="1134600" cy="137700"/>
          </a:xfrm>
          <a:prstGeom prst="bentConnector3">
            <a:avLst>
              <a:gd fmla="val 8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>
            <a:stCxn id="135" idx="1"/>
          </p:cNvCxnSpPr>
          <p:nvPr/>
        </p:nvCxnSpPr>
        <p:spPr>
          <a:xfrm flipH="1">
            <a:off x="4695525" y="2716450"/>
            <a:ext cx="83100" cy="1073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>
            <a:stCxn id="134" idx="1"/>
          </p:cNvCxnSpPr>
          <p:nvPr/>
        </p:nvCxnSpPr>
        <p:spPr>
          <a:xfrm flipH="1">
            <a:off x="2426900" y="2716450"/>
            <a:ext cx="127200" cy="1122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9"/>
          <p:cNvSpPr txBox="1"/>
          <p:nvPr/>
        </p:nvSpPr>
        <p:spPr>
          <a:xfrm>
            <a:off x="2505425" y="2924200"/>
            <a:ext cx="2102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They should adapt to any kind of environment 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( Self Adapting/ Self   Configuration)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Fira Sans"/>
                <a:ea typeface="Fira Sans"/>
                <a:cs typeface="Fira Sans"/>
                <a:sym typeface="Fira Sans"/>
              </a:rPr>
              <a:t>Eg: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 Sensors in A.C adjust itself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818100" y="2978525"/>
            <a:ext cx="196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IoT has well organized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schemes to handle such enormous data holds.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956100" y="2965400"/>
            <a:ext cx="203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Proper functioning &amp; communication of devices using cloud service and gateway.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Safety and Privacy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4918125" y="4760600"/>
            <a:ext cx="1686600" cy="45600"/>
          </a:xfrm>
          <a:prstGeom prst="rect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7075250" y="4760600"/>
            <a:ext cx="1686600" cy="45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/>
        </p:nvSpPr>
        <p:spPr>
          <a:xfrm>
            <a:off x="-799875" y="0"/>
            <a:ext cx="5632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         </a:t>
            </a:r>
            <a:r>
              <a:rPr lang="en" sz="3500">
                <a:solidFill>
                  <a:srgbClr val="134F5C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Characteristics of IoT</a:t>
            </a:r>
            <a:endParaRPr sz="1900">
              <a:solidFill>
                <a:srgbClr val="134F5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5702825" y="913325"/>
            <a:ext cx="18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 rot="5400000">
            <a:off x="-923550" y="3495300"/>
            <a:ext cx="2589300" cy="742200"/>
          </a:xfrm>
          <a:prstGeom prst="rect">
            <a:avLst/>
          </a:prstGeom>
          <a:solidFill>
            <a:srgbClr val="FA70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1947875" y="1153125"/>
            <a:ext cx="7196100" cy="4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0" l="9974" r="0" t="0"/>
          <a:stretch/>
        </p:blipFill>
        <p:spPr>
          <a:xfrm>
            <a:off x="0" y="709950"/>
            <a:ext cx="2295175" cy="25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3478250" y="1117275"/>
            <a:ext cx="117300" cy="117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5585513" y="1117275"/>
            <a:ext cx="117300" cy="117300"/>
          </a:xfrm>
          <a:prstGeom prst="ellipse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7880250" y="1117275"/>
            <a:ext cx="117300" cy="117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2495475" y="2558050"/>
            <a:ext cx="15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2554100" y="2558050"/>
            <a:ext cx="1965600" cy="31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4778625" y="2558050"/>
            <a:ext cx="1965600" cy="316800"/>
          </a:xfrm>
          <a:prstGeom prst="rect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6956100" y="2558050"/>
            <a:ext cx="1965600" cy="31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2529950" y="2508700"/>
            <a:ext cx="19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Cloud computing-ML</a:t>
            </a:r>
            <a:endParaRPr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4883788" y="2493250"/>
            <a:ext cx="193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Self Upgrading-AI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6920075" y="2493250"/>
            <a:ext cx="210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   </a:t>
            </a:r>
            <a:r>
              <a:rPr b="1" lang="en" sz="15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Interoperability</a:t>
            </a:r>
            <a:endParaRPr b="1" sz="15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71" name="Google Shape;171;p20"/>
          <p:cNvCxnSpPr>
            <a:stCxn id="163" idx="4"/>
          </p:cNvCxnSpPr>
          <p:nvPr/>
        </p:nvCxnSpPr>
        <p:spPr>
          <a:xfrm>
            <a:off x="7938900" y="1234575"/>
            <a:ext cx="12900" cy="10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0"/>
          <p:cNvCxnSpPr>
            <a:stCxn id="162" idx="4"/>
          </p:cNvCxnSpPr>
          <p:nvPr/>
        </p:nvCxnSpPr>
        <p:spPr>
          <a:xfrm>
            <a:off x="5644163" y="1234575"/>
            <a:ext cx="19500" cy="10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0"/>
          <p:cNvCxnSpPr>
            <a:stCxn id="161" idx="4"/>
          </p:cNvCxnSpPr>
          <p:nvPr/>
        </p:nvCxnSpPr>
        <p:spPr>
          <a:xfrm>
            <a:off x="3536900" y="1234575"/>
            <a:ext cx="48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0"/>
          <p:cNvSpPr/>
          <p:nvPr/>
        </p:nvSpPr>
        <p:spPr>
          <a:xfrm>
            <a:off x="2734200" y="4774925"/>
            <a:ext cx="1686600" cy="45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20"/>
          <p:cNvCxnSpPr/>
          <p:nvPr/>
        </p:nvCxnSpPr>
        <p:spPr>
          <a:xfrm rot="5400000">
            <a:off x="6368900" y="3202900"/>
            <a:ext cx="1134600" cy="137700"/>
          </a:xfrm>
          <a:prstGeom prst="bentConnector3">
            <a:avLst>
              <a:gd fmla="val 8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0"/>
          <p:cNvCxnSpPr>
            <a:stCxn id="166" idx="1"/>
          </p:cNvCxnSpPr>
          <p:nvPr/>
        </p:nvCxnSpPr>
        <p:spPr>
          <a:xfrm flipH="1">
            <a:off x="4695525" y="2716450"/>
            <a:ext cx="83100" cy="1073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0"/>
          <p:cNvCxnSpPr>
            <a:stCxn id="165" idx="1"/>
          </p:cNvCxnSpPr>
          <p:nvPr/>
        </p:nvCxnSpPr>
        <p:spPr>
          <a:xfrm flipH="1">
            <a:off x="2426900" y="2716450"/>
            <a:ext cx="127200" cy="1122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0"/>
          <p:cNvSpPr txBox="1"/>
          <p:nvPr/>
        </p:nvSpPr>
        <p:spPr>
          <a:xfrm>
            <a:off x="2632038" y="2893588"/>
            <a:ext cx="2102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Consumers and manufacturers access the resources which give instant results without actually managing it.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4818100" y="2893600"/>
            <a:ext cx="196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Self upgrading technologies without any human help.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Advancement of NLP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Fira Sans"/>
                <a:ea typeface="Fira Sans"/>
                <a:cs typeface="Fira Sans"/>
                <a:sym typeface="Fira Sans"/>
              </a:rPr>
              <a:t>Eg: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 Alexa, Siri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6920050" y="2874850"/>
            <a:ext cx="214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Architecture- supports a variety of devices &amp; protocols.Interoperability enables different devices to work together seamlessly. Also known as “</a:t>
            </a: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Heterogeneity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”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4918125" y="4774925"/>
            <a:ext cx="1686600" cy="45600"/>
          </a:xfrm>
          <a:prstGeom prst="rect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7102050" y="4783450"/>
            <a:ext cx="1686600" cy="45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3689521" y="2101725"/>
            <a:ext cx="1368300" cy="1200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21"/>
          <p:cNvCxnSpPr>
            <a:stCxn id="187" idx="0"/>
          </p:cNvCxnSpPr>
          <p:nvPr/>
        </p:nvCxnSpPr>
        <p:spPr>
          <a:xfrm rot="-5400000">
            <a:off x="4051321" y="960375"/>
            <a:ext cx="1463700" cy="81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1"/>
          <p:cNvCxnSpPr>
            <a:stCxn id="187" idx="4"/>
          </p:cNvCxnSpPr>
          <p:nvPr/>
        </p:nvCxnSpPr>
        <p:spPr>
          <a:xfrm rot="5400000">
            <a:off x="3342721" y="3533775"/>
            <a:ext cx="1262100" cy="799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1"/>
          <p:cNvCxnSpPr>
            <a:stCxn id="187" idx="6"/>
          </p:cNvCxnSpPr>
          <p:nvPr/>
        </p:nvCxnSpPr>
        <p:spPr>
          <a:xfrm>
            <a:off x="5057821" y="2702175"/>
            <a:ext cx="1580700" cy="81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1"/>
          <p:cNvCxnSpPr/>
          <p:nvPr/>
        </p:nvCxnSpPr>
        <p:spPr>
          <a:xfrm rot="10800000">
            <a:off x="2118721" y="1803687"/>
            <a:ext cx="1570800" cy="898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1"/>
          <p:cNvSpPr/>
          <p:nvPr/>
        </p:nvSpPr>
        <p:spPr>
          <a:xfrm>
            <a:off x="4286575" y="177925"/>
            <a:ext cx="1840644" cy="664686"/>
          </a:xfrm>
          <a:prstGeom prst="flowChartTerminator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/>
          <p:nvPr/>
        </p:nvSpPr>
        <p:spPr>
          <a:xfrm>
            <a:off x="6565900" y="3142400"/>
            <a:ext cx="1840644" cy="664686"/>
          </a:xfrm>
          <a:prstGeom prst="flowChartTerminator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2668950" y="4356125"/>
            <a:ext cx="1840644" cy="664686"/>
          </a:xfrm>
          <a:prstGeom prst="flowChartTerminator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500125" y="1437050"/>
            <a:ext cx="1840644" cy="664686"/>
          </a:xfrm>
          <a:prstGeom prst="flowChartTerminator">
            <a:avLst/>
          </a:prstGeom>
          <a:solidFill>
            <a:srgbClr val="FA70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4439975" y="2617425"/>
            <a:ext cx="48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4028450" y="2386575"/>
            <a:ext cx="976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IoT</a:t>
            </a:r>
            <a:endParaRPr sz="2900">
              <a:solidFill>
                <a:schemeClr val="lt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797650" y="1507788"/>
            <a:ext cx="136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Fira Sans"/>
                <a:ea typeface="Fira Sans"/>
                <a:cs typeface="Fira Sans"/>
                <a:sym typeface="Fira Sans"/>
              </a:rPr>
              <a:t>Devices</a:t>
            </a:r>
            <a:endParaRPr b="1" sz="2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4705850" y="256313"/>
            <a:ext cx="109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"/>
                <a:ea typeface="Fira Sans"/>
                <a:cs typeface="Fira Sans"/>
                <a:sym typeface="Fira Sans"/>
              </a:rPr>
              <a:t>Cloud</a:t>
            </a:r>
            <a:endParaRPr b="1" sz="2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6835750" y="3228438"/>
            <a:ext cx="157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"/>
                <a:ea typeface="Fira Sans"/>
                <a:cs typeface="Fira Sans"/>
                <a:sym typeface="Fira Sans"/>
              </a:rPr>
              <a:t>Analytics</a:t>
            </a:r>
            <a:endParaRPr b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2720075" y="4449963"/>
            <a:ext cx="206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Fira Sans"/>
                <a:ea typeface="Fira Sans"/>
                <a:cs typeface="Fira Sans"/>
                <a:sym typeface="Fira Sans"/>
              </a:rPr>
              <a:t>User Interface</a:t>
            </a:r>
            <a:endParaRPr b="1" sz="19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/>
        </p:nvSpPr>
        <p:spPr>
          <a:xfrm>
            <a:off x="349725" y="259725"/>
            <a:ext cx="8016900" cy="58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ED440D"/>
                </a:solidFill>
                <a:latin typeface="Fira Sans"/>
                <a:ea typeface="Fira Sans"/>
                <a:cs typeface="Fira Sans"/>
                <a:sym typeface="Fira Sans"/>
              </a:rPr>
              <a:t>Devices</a:t>
            </a:r>
            <a:endParaRPr b="1" sz="26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D440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Sensors are connected to things 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/ devices which collects data from 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 device and send it into the 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next layer called as ‘Gateway’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Some examples of sensors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   1.  Temperature , humidity and 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        pressure sensors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   2.  Proximity, Image and 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        Motion sensors	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	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800" y="0"/>
            <a:ext cx="45301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